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712E133-8109-4F7C-AFC5-14D892F26EC5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CE8AF4D-6B6D-4847-BEAD-6806373FDD5D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E4492F3-4487-4351-99F0-BB4C5ADCA3D9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ABE25FC-8542-4691-AB2B-69FA25D4099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44940C-A01E-4ECF-90A0-45301591CF89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C9A767-DB67-4F9D-8491-EC24737B3B5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CCB184-58E2-4DD0-8481-4A39BD1CC71C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F93B66-E68D-4B1F-8F3B-77B844B83FDC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28DE8B-8FC8-4258-8103-0DCAB4BB6D91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951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A87569-7BA5-497B-9B41-E1D01FB2EE71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AEA6E4-23E8-4103-9CE8-B3218D2981AC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45E3B6B-F12D-49BF-9D56-A7795CA410D6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65BA66-4AA5-487F-AF37-EB8EDF7D62F0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83F080-5867-4308-A53E-EEF3A4C52D3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0E26D1-A11B-49AD-AF88-88CAEE42D6AF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6F8AF4-4F86-4A43-8D7A-CD269F8E795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EB9741-0680-4930-B3A6-8E955A967C90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80288E2-DDFC-46AF-B400-656580A66C72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0DA5A4-AFE7-4494-8751-80E382B6F1EB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F15AAFC-4CF0-49DB-8790-31601538FD26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85F6AD-7172-4E18-92FF-AA7DE7D86265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9ED0F9-4524-4BC2-AEF1-7900C41F2747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D201F97-4219-4B07-808F-42C5C839ECEF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951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A56D7D7-1F7F-4531-A168-8BDCFFE1A9DE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9A35E53-2BF7-4375-8533-073AA1ADE07C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C6A3C8A-6F7A-4456-A5BC-020C26340F14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D585D32-CD06-4343-B0B1-D940E49BED97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BA6C52-5CCF-410A-AA9B-DCA0D60B3B7E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B8B456-6CE5-4BA1-8B91-CFBAB8D93BE7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CD6BAAA-8262-46DF-A0AA-0A4AB0B44152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963F1D0-2E9C-48F5-9DDA-0EDEBBF44ED8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E0C0843-506C-45E2-AAC8-7C92AB000D54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539DD8F-FD65-4255-B48B-536AA5AD8470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E5A2A65-D708-4D31-B6EE-8CB2C24E5607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19E577B-40C2-4C32-9378-3720C7726F6E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8A945E7-97B7-4D2D-AD88-AAC1FF036555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951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091E276-D415-48AC-BD9B-7345DB9B553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2A97CDC-982C-411D-A334-651DAD8A5DDE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ED30A49-636D-4C50-A730-09988F584FA4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ADF66F9-63B7-41DE-BBFC-463DB7656FC0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01A08EC-8892-417D-BEB6-54513FCDBDC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1D6C62F-2FAA-449E-9FB8-78FD72F0A1AF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FC95B3C-415C-41D1-BB9E-AEEEA15E2831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8C5EADF-A9E2-4B3C-8148-E4D59769E6CB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744480"/>
            <a:ext cx="8520120" cy="951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79E7D55-446A-4CB0-AAD9-DAA88C45489F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F99B735-95CF-4CD2-AD16-10B379E0777C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4494723-6931-4674-8239-1F08DD1DD1DB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B20BC2D-0AE6-488C-8E55-6043E11E4CA8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to edit the title text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78901AD8-9FF3-4924-BC95-836CDDF3329C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D247EBE4-6812-4457-AE4D-752B3923C2DF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Outlin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ix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tli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u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8AE2D9F0-C649-4F20-82A0-1E651738C77B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6AFBAA0-BBE3-4892-AC41-BA58C282057D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4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311760" y="1545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5200" spc="-1" strike="noStrike">
                <a:solidFill>
                  <a:srgbClr val="ffffff"/>
                </a:solidFill>
                <a:latin typeface="Arial"/>
                <a:ea typeface="Arial"/>
              </a:rPr>
              <a:t>Проектування навчального процесора (НП)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Синтез автомата керування (АК) НП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8" name="Google Shape;121;p22" descr="IMG_20171001_121256.jpg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564200" y="1017720"/>
            <a:ext cx="6015240" cy="4065480"/>
          </a:xfrm>
          <a:prstGeom prst="rect">
            <a:avLst/>
          </a:prstGeom>
          <a:ln w="0">
            <a:noFill/>
          </a:ln>
        </p:spPr>
      </p:pic>
      <p:sp>
        <p:nvSpPr>
          <p:cNvPr id="189" name="PlaceHolder 2"/>
          <p:cNvSpPr>
            <a:spLocks noGrp="1"/>
          </p:cNvSpPr>
          <p:nvPr>
            <p:ph type="sldNum" idx="1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668100C-89EA-4091-A6B2-9648B24C3B29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Синтез керуючих сигналів АК НП ( </a:t>
            </a:r>
            <a:r>
              <a:rPr b="0" lang="uk" sz="2800" spc="-1" strike="noStrike">
                <a:solidFill>
                  <a:srgbClr val="00ff00"/>
                </a:solidFill>
                <a:latin typeface="Arial"/>
                <a:ea typeface="Arial"/>
              </a:rPr>
              <a:t>sub </a:t>
            </a: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uk" sz="2800" spc="-1" strike="noStrike">
                <a:solidFill>
                  <a:srgbClr val="ff0000"/>
                </a:solidFill>
                <a:latin typeface="Arial"/>
                <a:ea typeface="Arial"/>
              </a:rPr>
              <a:t>sw </a:t>
            </a: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PCInc &lt;= </a:t>
            </a:r>
            <a:r>
              <a:rPr b="0" lang="uk" sz="1800" spc="-1" strike="noStrike">
                <a:solidFill>
                  <a:srgbClr val="ff0000"/>
                </a:solidFill>
                <a:latin typeface="Courier New"/>
                <a:ea typeface="Courier New"/>
              </a:rPr>
              <a:t>(sn(2) and s_sw) or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800" spc="-1" strike="noStrike">
                <a:solidFill>
                  <a:srgbClr val="00ff00"/>
                </a:solidFill>
                <a:latin typeface="Courier New"/>
                <a:ea typeface="Courier New"/>
              </a:rPr>
              <a:t>(sn(4) and s_sub)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IRin &lt;= sn(1);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RegWR &lt;= </a:t>
            </a:r>
            <a:r>
              <a:rPr b="0" lang="uk" sz="1800" spc="-1" strike="noStrike">
                <a:solidFill>
                  <a:srgbClr val="00ff00"/>
                </a:solidFill>
                <a:latin typeface="Courier New"/>
                <a:ea typeface="Courier New"/>
              </a:rPr>
              <a:t>(sn(3) and s_sub)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ResOrIm &lt;= </a:t>
            </a:r>
            <a:r>
              <a:rPr b="0" lang="uk" sz="1800" spc="-1" strike="noStrike">
                <a:solidFill>
                  <a:srgbClr val="00ff00"/>
                </a:solidFill>
                <a:latin typeface="Courier New"/>
                <a:ea typeface="Courier New"/>
              </a:rPr>
              <a:t>(sn(3) and s_sub)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MemWR &lt;= </a:t>
            </a:r>
            <a:r>
              <a:rPr b="0" lang="uk" sz="1800" spc="-1" strike="noStrike">
                <a:solidFill>
                  <a:srgbClr val="ff0000"/>
                </a:solidFill>
                <a:latin typeface="Courier New"/>
                <a:ea typeface="Courier New"/>
              </a:rPr>
              <a:t>(sn(4) and s_sw)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sldNum" idx="1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FCEAA90-A19F-41C1-B7F0-FC019ED37228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Відповідність блоків AK у VHDL опису </a:t>
            </a: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AK</a:t>
            </a:r>
            <a:br>
              <a:rPr sz="2800"/>
            </a:b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li : STD_LOGIC_VECTOR(4 downto 0) := "00000";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lw : STD_LOGIC_VECTOR(4 downto 0) := "00001";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sw : STD_LOGIC_VECTOR(4 downto 0) := "00010";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ori : STD_LOGIC_VECTOR(4 downto 0) := "00100";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andi: STD_LOGIC_VECTOR(4 downto 0) := "00101";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add : STD_LOGIC_VECTOR(4 downto 0) := "00110";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sub : STD_LOGIC_VECTOR(4 downto 0) := "00111";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j : STD_LOGIC_VECTOR(4 downto 0) := "01000";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je : STD_LOGIC_VECTOR(4 downto 0) := "01010";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constant nop : STD_LOGIC_VECTOR(4 downto 0) := "10000";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sldNum" idx="1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66D9789-35E7-4B19-9168-33946CD2A638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Відповідність блоків АК у VHDL опису АК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s_li &lt;= '1' when IR(7 downto 3) = li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s_lw &lt;= '1' when IR(7 downto 3) = lw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s_sw &lt;= '1' when IR(7 downto 3) = sw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s_ori &lt;= '1' when IR(7 downto 3) = ori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s_andi &lt;= '1' when IR(7 downto 3) = andi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s_add &lt;= '1' when IR(7 downto 3) = add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s_sub &lt;= '1' when IR(7 downto 3) = sub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s_j &lt;= '1' when IR(7 downto 3) = j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s_je &lt;= '1' when IR(7 downto 3) = je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s_nop &lt;= '1' when IR(7 downto 3) = nop else '0';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sldNum" idx="1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46E0A43-C886-4FFD-A279-E0151B78813C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Відповідність блоків АК у VHDL опису АК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process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(clk)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begin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if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(clk = '0'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and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clk'event)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then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if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(rst = '1')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(s_li = '1'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and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sn(5) = '1')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(s_sw = '1'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and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sn(5) = '1')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...;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then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stage &lt;= X"0";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else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stage &lt;= stage + 1;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if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if;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process;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sldNum" idx="17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D2E7646-5271-40C1-BABC-916438779689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Відповідність блоків АК у VHDL опису АК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process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(stage)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begin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case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stage 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when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X"0" =&gt; sn &lt;= "0000000000000001";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коли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X"1" =&gt; sn &lt;= "0000000000000010";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when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X"2" =&gt; sn &lt;= "0000000000000100";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when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X"3" =&gt; sn &lt;= "0000000000001000";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...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when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X"E" =&gt; sn &lt;= "0100000000000000";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 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when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others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=&gt; sn &lt;= "10000000000000000";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case;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process;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sldNum" idx="18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DF9C440-755C-4528-AD73-27097AABEE8C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Відповідність блоків АК у VHDL опису АК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311760" y="927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process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(clk) </a:t>
            </a: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begin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PCInc &lt;= (sn(2) and (s_li or s_lw або s_sw або s_j or s_je))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(sn(5) and (s_li or s_sw)) or (sn(6) and s_lw)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(sn(4) and (s_ori or s_andi or s_sub or s_add));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IRin &lt;= sn(1);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RegWR &lt;= (sn(4) </a:t>
            </a: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and s_li) or (sn(5) and s_lw)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45720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(sn(3) and (s_ori or s_andi or s_sub or s_add));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ResOrIm &lt;= (sn(5) and s_lw)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45720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or (sn(3) and (s_ori or s_andi or s_sub or s_add));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ResSrc &lt;= sn(5) and s_lw;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MemWR &lt;= sn(4) and s_sw;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PCin &lt;= sn(3) and s_j;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end process;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sldNum" idx="19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B3082A3-3D6A-4EA0-B070-833ADF08DB24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Література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Courier New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Computer Organization and Design: Hardware/Software Interface, Third Edition // David A. Patterson, John L. Hennessy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Courier New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Digital Design and Computer Architecture: ARM Edition // Sarah Harris, David Harris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Courier New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Courier New"/>
                <a:ea typeface="Courier New"/>
              </a:rPr>
              <a:t>Digital Design and Computer Architecture // David Money Harris, Sarah L. Harris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300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sldNum" idx="20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43CB15A-6525-4ACF-8F9E-72D72B28CF46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5200" spc="-1" strike="noStrike">
                <a:solidFill>
                  <a:srgbClr val="ffffff"/>
                </a:solidFill>
                <a:latin typeface="Arial"/>
                <a:ea typeface="Arial"/>
              </a:rPr>
              <a:t>Дякую за увагу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subTitle"/>
          </p:nvPr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Програмна модель НП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До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32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16-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бітних інструкцій з додатковими 16-бітними словами для миттєвих значень та адрес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До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16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циклів обробки інструкцій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16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регістрів загального призначення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(R0-R15)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До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64KB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пам'яті програм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До </a:t>
            </a: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64KB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пам'яті даних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800" spc="-1" strike="noStrike">
                <a:solidFill>
                  <a:srgbClr val="00ff00"/>
                </a:solidFill>
                <a:latin typeface="Arial"/>
                <a:ea typeface="Arial"/>
              </a:rPr>
              <a:t>1 </a:t>
            </a:r>
            <a:r>
              <a:rPr b="0" lang="uk" sz="1800" spc="-1" strike="noStrike">
                <a:solidFill>
                  <a:srgbClr val="adadad"/>
                </a:solidFill>
                <a:latin typeface="Arial"/>
                <a:ea typeface="Arial"/>
              </a:rPr>
              <a:t>вектор переривань з додатковим регістром стану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7CE13CA-7A3D-4DC6-A407-913C962D0A76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Набір команд НП / Опис формату команд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532760" cy="3416040"/>
          </a:xfrm>
          <a:prstGeom prst="rect">
            <a:avLst/>
          </a:prstGeom>
          <a:noFill/>
          <a:ln w="9360">
            <a:solidFill>
              <a:srgbClr val="00ff00"/>
            </a:solidFill>
            <a:round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|-------16bit------------|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CCCCC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| XXX |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|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інструкція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ff00"/>
                </a:highlight>
                <a:latin typeface="Courier New"/>
                <a:ea typeface="Courier New"/>
              </a:rPr>
              <a:t>jjjjj   jjj    jjjj jjjj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immediate value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--------------------------------------------------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li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00000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$adr1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ff00"/>
                </a:highlight>
                <a:latin typeface="Courier New"/>
                <a:ea typeface="Courier New"/>
              </a:rPr>
              <a:t>#j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 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ff00"/>
                </a:highlight>
                <a:latin typeface="Courier New"/>
                <a:ea typeface="Courier New"/>
              </a:rPr>
              <a:t>jjjjj jjj jjjj jjjj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    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lw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00001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$adr1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MEM[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#a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]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 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aaaaa aaa aaaa aaaa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sw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00010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MEM[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#a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] 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$adr1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 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aaaaa aaa aaaa aaaa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or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00100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|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and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00101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&amp;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add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00110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+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sub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00111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 u="sng">
                <a:solidFill>
                  <a:srgbClr val="adadad"/>
                </a:solidFill>
                <a:highlight>
                  <a:srgbClr val="ff00ff"/>
                </a:highlight>
                <a:uFillTx/>
                <a:latin typeface="Courier New"/>
                <a:ea typeface="Courier New"/>
              </a:rPr>
              <a:t>adr2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adr2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j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01000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pc 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#a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 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aaaaa aaa aaaa aaaa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jr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01001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adr1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pc =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$adr1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je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01010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pc = !z? pc + 1 :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#a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   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ff"/>
                </a:highlight>
                <a:latin typeface="Courier New"/>
                <a:ea typeface="Courier New"/>
              </a:rPr>
              <a:t>aaaaa aaa aaaa aaaa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# nop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10000 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000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1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r>
              <a:rPr b="0" lang="uk" sz="1000" spc="-1" strike="noStrike">
                <a:solidFill>
                  <a:srgbClr val="adadad"/>
                </a:solidFill>
                <a:latin typeface="Courier New"/>
                <a:ea typeface="Courier New"/>
              </a:rPr>
              <a:t>- pc = pc + 1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5225040" y="1152360"/>
            <a:ext cx="360684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00ff00"/>
                </a:highlight>
                <a:latin typeface="Arial"/>
                <a:ea typeface="Arial"/>
              </a:rPr>
              <a:t>Код інструкції (5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ff00"/>
                </a:highlight>
                <a:latin typeface="Arial"/>
                <a:ea typeface="Arial"/>
              </a:rPr>
              <a:t>Миттєве значення (16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00ff"/>
                </a:highlight>
                <a:latin typeface="Arial"/>
                <a:ea typeface="Arial"/>
              </a:rPr>
              <a:t>Адреса регістру (4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0000"/>
                </a:highlight>
                <a:latin typeface="Arial"/>
                <a:ea typeface="Arial"/>
              </a:rPr>
              <a:t>Значення, яке не використовується в цій команді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00ffff"/>
                </a:highlight>
                <a:latin typeface="Arial"/>
                <a:ea typeface="Arial"/>
              </a:rPr>
              <a:t>Адреса пам'яті даних (16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latin typeface="Arial"/>
                <a:ea typeface="Arial"/>
              </a:rPr>
              <a:t>Зарезервовано (3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C15BD81A-9C63-4EC7-ACFA-CA87FAFB8CE0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Набір команд НП / Приклад команди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925520" cy="3416040"/>
          </a:xfrm>
          <a:prstGeom prst="rect">
            <a:avLst/>
          </a:prstGeom>
          <a:noFill/>
          <a:ln w="9360">
            <a:solidFill>
              <a:srgbClr val="00ff00"/>
            </a:solidFill>
            <a:round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3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li</a:t>
            </a:r>
            <a:r>
              <a:rPr b="0" lang="uk" sz="3000" spc="-1" strike="noStrike">
                <a:solidFill>
                  <a:srgbClr val="adadad"/>
                </a:solidFill>
                <a:latin typeface="Courier New"/>
                <a:ea typeface="Courier New"/>
              </a:rPr>
              <a:t>        </a:t>
            </a:r>
            <a:r>
              <a:rPr b="0" lang="uk" sz="3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r2</a:t>
            </a:r>
            <a:r>
              <a:rPr b="0" lang="uk" sz="3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3000" spc="-1" strike="noStrike">
                <a:solidFill>
                  <a:srgbClr val="adadad"/>
                </a:solidFill>
                <a:highlight>
                  <a:srgbClr val="ffff00"/>
                </a:highlight>
                <a:latin typeface="Courier New"/>
                <a:ea typeface="Courier New"/>
              </a:rPr>
              <a:t>0x1234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uk" sz="3000" spc="-1" strike="noStrike">
                <a:solidFill>
                  <a:srgbClr val="adadad"/>
                </a:solidFill>
                <a:highlight>
                  <a:srgbClr val="00ff00"/>
                </a:highlight>
                <a:latin typeface="Courier New"/>
                <a:ea typeface="Courier New"/>
              </a:rPr>
              <a:t>00000 </a:t>
            </a:r>
            <a:r>
              <a:rPr b="0" lang="uk" sz="3000" spc="-1" strike="noStrike">
                <a:solidFill>
                  <a:srgbClr val="adadad"/>
                </a:solidFill>
                <a:latin typeface="Courier New"/>
                <a:ea typeface="Courier New"/>
              </a:rPr>
              <a:t>111 </a:t>
            </a:r>
            <a:r>
              <a:rPr b="0" lang="uk" sz="3000" spc="-1" strike="noStrike">
                <a:solidFill>
                  <a:srgbClr val="adadad"/>
                </a:solidFill>
                <a:highlight>
                  <a:srgbClr val="ff00ff"/>
                </a:highlight>
                <a:latin typeface="Courier New"/>
                <a:ea typeface="Courier New"/>
              </a:rPr>
              <a:t>0010</a:t>
            </a:r>
            <a:r>
              <a:rPr b="0" lang="uk" sz="3000" spc="-1" strike="noStrike">
                <a:solidFill>
                  <a:srgbClr val="adadad"/>
                </a:solidFill>
                <a:latin typeface="Courier New"/>
                <a:ea typeface="Courier New"/>
              </a:rPr>
              <a:t> </a:t>
            </a:r>
            <a:r>
              <a:rPr b="0" lang="uk" sz="3000" spc="-1" strike="noStrike">
                <a:solidFill>
                  <a:srgbClr val="adadad"/>
                </a:solidFill>
                <a:highlight>
                  <a:srgbClr val="ff0000"/>
                </a:highlight>
                <a:latin typeface="Courier New"/>
                <a:ea typeface="Courier New"/>
              </a:rPr>
              <a:t>0000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uk" sz="3000" spc="-1" strike="noStrike">
                <a:solidFill>
                  <a:srgbClr val="adadad"/>
                </a:solidFill>
                <a:highlight>
                  <a:srgbClr val="ffff00"/>
                </a:highlight>
                <a:latin typeface="Courier New"/>
                <a:ea typeface="Courier New"/>
              </a:rPr>
              <a:t>0100 0011 0010 0001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5352120" y="1152360"/>
            <a:ext cx="348012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00ff00"/>
                </a:highlight>
                <a:latin typeface="Arial"/>
                <a:ea typeface="Arial"/>
              </a:rPr>
              <a:t>Код інструкції (5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ff00"/>
                </a:highlight>
                <a:latin typeface="Arial"/>
                <a:ea typeface="Arial"/>
              </a:rPr>
              <a:t>Миттєве значення (16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00ff"/>
                </a:highlight>
                <a:latin typeface="Arial"/>
                <a:ea typeface="Arial"/>
              </a:rPr>
              <a:t>Адреса регістру (4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ff0000"/>
                </a:highlight>
                <a:latin typeface="Arial"/>
                <a:ea typeface="Arial"/>
              </a:rPr>
              <a:t>Значення, яке не використовується в цій команді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highlight>
                  <a:srgbClr val="00ffff"/>
                </a:highlight>
                <a:latin typeface="Arial"/>
                <a:ea typeface="Arial"/>
              </a:rPr>
              <a:t>Адреса пам'яті даних (16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adadad"/>
              </a:buClr>
              <a:buFont typeface="Arial"/>
              <a:buChar char="●"/>
            </a:pPr>
            <a:r>
              <a:rPr b="0" lang="uk" sz="1400" spc="-1" strike="noStrike">
                <a:solidFill>
                  <a:srgbClr val="adadad"/>
                </a:solidFill>
                <a:latin typeface="Arial"/>
                <a:ea typeface="Arial"/>
              </a:rPr>
              <a:t>Зарезервовано (3 біт)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Google Shape;77;p16"/>
          <p:cNvSpPr/>
          <p:nvPr/>
        </p:nvSpPr>
        <p:spPr>
          <a:xfrm rot="5400000">
            <a:off x="2089800" y="2076840"/>
            <a:ext cx="938160" cy="9889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>
            <a:solidFill>
              <a:srgbClr val="30303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PlaceHolder 4"/>
          <p:cNvSpPr>
            <a:spLocks noGrp="1"/>
          </p:cNvSpPr>
          <p:nvPr>
            <p:ph type="sldNum" idx="7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61C575F-58DD-4DFA-BE29-1AF99B25F369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Набір команд НП / Приклад програми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919240" cy="3416040"/>
          </a:xfrm>
          <a:prstGeom prst="rect">
            <a:avLst/>
          </a:prstGeom>
          <a:noFill/>
          <a:ln w="9360">
            <a:solidFill>
              <a:srgbClr val="00ff00"/>
            </a:solidFill>
            <a:round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0x00: li R1 0x1234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0x02: li R2 0x4321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0x04: sw R1 0x55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0x06: lw R1 0x55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0x08: or  R1 R2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0x09: and R1 R2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0x10: add R1 R2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0x11: sub R2 R1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0x12: j 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4169880" y="1152360"/>
            <a:ext cx="2982960" cy="3416040"/>
          </a:xfrm>
          <a:prstGeom prst="rect">
            <a:avLst/>
          </a:prstGeom>
          <a:noFill/>
          <a:ln w="9360">
            <a:solidFill>
              <a:srgbClr val="00ff00"/>
            </a:solidFill>
            <a:round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0x00: 00000 111 0001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0x01: 0001 0010 0011 0100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0x02: 00000 111 0010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0x03: 0100 0011 0010 0001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0x04: 00010 111 0001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0x05: 00000 000 0101 0101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0x06: 00001 111 0001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0x07: 00000 000 0101 0101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0x08: 00100 111 0001 0010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0x09: 00101 111 0001 0010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0x10: 00110 111 0001 0010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0x11: 00111 111 0010 0001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0x12: 01000 111 0000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1400" spc="-1" strike="noStrike">
                <a:solidFill>
                  <a:srgbClr val="adadad"/>
                </a:solidFill>
                <a:latin typeface="Courier New"/>
                <a:ea typeface="Courier New"/>
              </a:rPr>
              <a:t>0x13: 00000 000 0000 0000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Google Shape;86;p17"/>
          <p:cNvSpPr/>
          <p:nvPr/>
        </p:nvSpPr>
        <p:spPr>
          <a:xfrm>
            <a:off x="3231360" y="2366280"/>
            <a:ext cx="938160" cy="9889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>
            <a:solidFill>
              <a:srgbClr val="30303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PlaceHolder 4"/>
          <p:cNvSpPr>
            <a:spLocks noGrp="1"/>
          </p:cNvSpPr>
          <p:nvPr>
            <p:ph type="sldNum" idx="8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280EE60-F2B6-4932-AC3C-65E92A503EE5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Основні блоки та потоки даних НП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6" name="Google Shape;93;p18" descr="IMG_20171001_114333.jpg"/>
          <p:cNvPicPr/>
          <p:nvPr/>
        </p:nvPicPr>
        <p:blipFill>
          <a:blip r:embed="rId1">
            <a:alphaModFix amt="51000"/>
          </a:blip>
          <a:stretch/>
        </p:blipFill>
        <p:spPr>
          <a:xfrm>
            <a:off x="0" y="1460520"/>
            <a:ext cx="9143640" cy="3118320"/>
          </a:xfrm>
          <a:prstGeom prst="rect">
            <a:avLst/>
          </a:prstGeom>
          <a:ln w="0">
            <a:noFill/>
          </a:ln>
        </p:spPr>
      </p:pic>
      <p:sp>
        <p:nvSpPr>
          <p:cNvPr id="177" name="PlaceHolder 2"/>
          <p:cNvSpPr>
            <a:spLocks noGrp="1"/>
          </p:cNvSpPr>
          <p:nvPr>
            <p:ph type="sldNum" idx="9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A6C7291-7F48-4A5E-B83F-C4979F1BC87F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Схема технологічна НП в САПР Xilinx ISE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9" name="Google Shape;100;p19" descr="Screen Shot 2017-10-01 at 11.51.56.png"/>
          <p:cNvPicPr/>
          <p:nvPr/>
        </p:nvPicPr>
        <p:blipFill>
          <a:blip r:embed="rId1">
            <a:alphaModFix amt="44000"/>
          </a:blip>
          <a:stretch/>
        </p:blipFill>
        <p:spPr>
          <a:xfrm>
            <a:off x="0" y="972720"/>
            <a:ext cx="9143640" cy="4170240"/>
          </a:xfrm>
          <a:prstGeom prst="rect">
            <a:avLst/>
          </a:prstGeom>
          <a:ln w="0">
            <a:noFill/>
          </a:ln>
        </p:spPr>
      </p:pic>
      <p:sp>
        <p:nvSpPr>
          <p:cNvPr id="180" name="PlaceHolder 2"/>
          <p:cNvSpPr>
            <a:spLocks noGrp="1"/>
          </p:cNvSpPr>
          <p:nvPr>
            <p:ph type="sldNum" idx="10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95A919B-E23F-4110-9D9E-5230D647D508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Часові діаграми роботи НП (sw R1 0x55)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2" name="Google Shape;107;p20" descr="Screen Shot 2017-10-01 at 12.40.08.png"/>
          <p:cNvPicPr/>
          <p:nvPr/>
        </p:nvPicPr>
        <p:blipFill>
          <a:blip r:embed="rId1"/>
          <a:stretch/>
        </p:blipFill>
        <p:spPr>
          <a:xfrm>
            <a:off x="0" y="960480"/>
            <a:ext cx="9143640" cy="4182840"/>
          </a:xfrm>
          <a:prstGeom prst="rect">
            <a:avLst/>
          </a:prstGeom>
          <a:ln w="0">
            <a:noFill/>
          </a:ln>
        </p:spPr>
      </p:pic>
      <p:sp>
        <p:nvSpPr>
          <p:cNvPr id="183" name="PlaceHolder 2"/>
          <p:cNvSpPr>
            <a:spLocks noGrp="1"/>
          </p:cNvSpPr>
          <p:nvPr>
            <p:ph type="sldNum" idx="1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528D4F6E-7ABC-4336-9F7A-A5535EA1251B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uk" sz="2800" spc="-1" strike="noStrike">
                <a:solidFill>
                  <a:srgbClr val="ffffff"/>
                </a:solidFill>
                <a:latin typeface="Arial"/>
                <a:ea typeface="Arial"/>
              </a:rPr>
              <a:t>Тимчасові діаграми роботи НП (sub R2 R1)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5" name="Google Shape;114;p21" descr="Screen Shot 2017-10-01 at 12.42.55.png"/>
          <p:cNvPicPr/>
          <p:nvPr/>
        </p:nvPicPr>
        <p:blipFill>
          <a:blip r:embed="rId1"/>
          <a:stretch/>
        </p:blipFill>
        <p:spPr>
          <a:xfrm>
            <a:off x="0" y="960840"/>
            <a:ext cx="9143640" cy="4182120"/>
          </a:xfrm>
          <a:prstGeom prst="rect">
            <a:avLst/>
          </a:prstGeom>
          <a:ln w="0">
            <a:noFill/>
          </a:ln>
        </p:spPr>
      </p:pic>
      <p:sp>
        <p:nvSpPr>
          <p:cNvPr id="186" name="PlaceHolder 2"/>
          <p:cNvSpPr>
            <a:spLocks noGrp="1"/>
          </p:cNvSpPr>
          <p:nvPr>
            <p:ph type="sldNum" idx="1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adadad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F45B3B4-389F-4E03-B159-3669EFCEBC16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2024-03-04T18:02:08Z</dcterms:modified>
  <cp:revision>1</cp:revision>
  <dc:subject/>
  <dc:title/>
</cp:coreProperties>
</file>